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Ebrima" panose="02000000000000000000" pitchFamily="2" charset="0"/>
      <p:regular r:id="rId15"/>
      <p:bold r:id="rId16"/>
    </p:embeddedFont>
    <p:embeddedFont>
      <p:font typeface="Poppins" panose="020B060402020202020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6" d="100"/>
          <a:sy n="96" d="100"/>
        </p:scale>
        <p:origin x="-416" y="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viewProps" Target="viewProps.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6746066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6be34e995a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6be34e995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be34e995a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be34e995a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6be34e995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6be34e995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6be34e995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6be34e995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6be34e995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6be34e995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6be34e995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6be34e995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6be34e995a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6be34e995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6be34e995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6be34e995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6be34e995a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6be34e995a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6be34e995a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6be34e995a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45025"/>
            <a:ext cx="8520600" cy="147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I Am Not a Doctor or a Nurse…</a:t>
            </a:r>
            <a:endParaRPr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ctr" rtl="0">
              <a:lnSpc>
                <a:spcPct val="115000"/>
              </a:lnSpc>
              <a:spcBef>
                <a:spcPts val="0"/>
              </a:spcBef>
              <a:spcAft>
                <a:spcPts val="0"/>
              </a:spcAft>
              <a:buClr>
                <a:schemeClr val="dk1"/>
              </a:buClr>
              <a:buSzPts val="1100"/>
              <a:buFont typeface="Arial"/>
              <a:buNone/>
            </a:pPr>
            <a:r>
              <a:rPr lang="en-GB"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Part 2</a:t>
            </a:r>
            <a:endParaRPr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0"/>
              </a:spcAft>
              <a:buNone/>
            </a:pPr>
            <a:endParaRPr dirty="0"/>
          </a:p>
        </p:txBody>
      </p:sp>
      <p:sp>
        <p:nvSpPr>
          <p:cNvPr id="55" name="Google Shape;55;p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pic>
        <p:nvPicPr>
          <p:cNvPr id="57" name="Google Shape;57;p13"/>
          <p:cNvPicPr preferRelativeResize="0"/>
          <p:nvPr/>
        </p:nvPicPr>
        <p:blipFill>
          <a:blip r:embed="rId3">
            <a:alphaModFix/>
          </a:blip>
          <a:stretch>
            <a:fillRect/>
          </a:stretch>
        </p:blipFill>
        <p:spPr>
          <a:xfrm>
            <a:off x="914400" y="1920725"/>
            <a:ext cx="1652811" cy="2146450"/>
          </a:xfrm>
          <a:prstGeom prst="rect">
            <a:avLst/>
          </a:prstGeom>
          <a:noFill/>
          <a:ln w="25400" cap="flat" cmpd="sng">
            <a:noFill/>
            <a:prstDash val="solid"/>
            <a:miter lim="8000"/>
            <a:headEnd type="none" w="sm" len="sm"/>
            <a:tailEnd type="none" w="sm" len="sm"/>
          </a:ln>
        </p:spPr>
      </p:pic>
      <p:pic>
        <p:nvPicPr>
          <p:cNvPr id="58" name="Google Shape;58;p13"/>
          <p:cNvPicPr preferRelativeResize="0"/>
          <p:nvPr/>
        </p:nvPicPr>
        <p:blipFill>
          <a:blip r:embed="rId4">
            <a:alphaModFix/>
          </a:blip>
          <a:stretch>
            <a:fillRect/>
          </a:stretch>
        </p:blipFill>
        <p:spPr>
          <a:xfrm>
            <a:off x="2821575" y="1920725"/>
            <a:ext cx="1682348" cy="2180025"/>
          </a:xfrm>
          <a:prstGeom prst="rect">
            <a:avLst/>
          </a:prstGeom>
          <a:noFill/>
          <a:ln w="25400" cap="flat" cmpd="sng">
            <a:noFill/>
            <a:prstDash val="solid"/>
            <a:miter lim="8000"/>
            <a:headEnd type="none" w="sm" len="sm"/>
            <a:tailEnd type="none" w="sm" len="sm"/>
          </a:ln>
        </p:spPr>
      </p:pic>
      <p:pic>
        <p:nvPicPr>
          <p:cNvPr id="59" name="Google Shape;59;p13"/>
          <p:cNvPicPr preferRelativeResize="0"/>
          <p:nvPr/>
        </p:nvPicPr>
        <p:blipFill>
          <a:blip r:embed="rId5">
            <a:alphaModFix/>
          </a:blip>
          <a:stretch>
            <a:fillRect/>
          </a:stretch>
        </p:blipFill>
        <p:spPr>
          <a:xfrm>
            <a:off x="4777675" y="1919314"/>
            <a:ext cx="1682350" cy="2174110"/>
          </a:xfrm>
          <a:prstGeom prst="rect">
            <a:avLst/>
          </a:prstGeom>
          <a:noFill/>
          <a:ln w="25400" cap="flat" cmpd="sng">
            <a:noFill/>
            <a:prstDash val="solid"/>
            <a:miter lim="8000"/>
            <a:headEnd type="none" w="sm" len="sm"/>
            <a:tailEnd type="none" w="sm" len="sm"/>
          </a:ln>
        </p:spPr>
      </p:pic>
      <p:pic>
        <p:nvPicPr>
          <p:cNvPr id="60" name="Google Shape;60;p13"/>
          <p:cNvPicPr preferRelativeResize="0"/>
          <p:nvPr/>
        </p:nvPicPr>
        <p:blipFill>
          <a:blip r:embed="rId6">
            <a:alphaModFix/>
          </a:blip>
          <a:stretch>
            <a:fillRect/>
          </a:stretch>
        </p:blipFill>
        <p:spPr>
          <a:xfrm>
            <a:off x="6694075" y="1942725"/>
            <a:ext cx="1652800" cy="2146597"/>
          </a:xfrm>
          <a:prstGeom prst="rect">
            <a:avLst/>
          </a:prstGeom>
          <a:noFill/>
          <a:ln w="25400" cap="flat" cmpd="sng">
            <a:noFill/>
            <a:prstDash val="solid"/>
            <a:miter lim="8000"/>
            <a:headEnd type="none" w="sm" len="sm"/>
            <a:tailEnd type="none" w="sm" len="sm"/>
          </a:ln>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5714"/>
            <a:ext cx="1147842" cy="11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I am not a Doctor or a Nurse...</a:t>
            </a:r>
            <a:endParaRPr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0"/>
              </a:spcAft>
              <a:buNone/>
            </a:pPr>
            <a:endParaRPr dirty="0"/>
          </a:p>
        </p:txBody>
      </p:sp>
      <p:sp>
        <p:nvSpPr>
          <p:cNvPr id="131" name="Google Shape;131;p2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0000FF"/>
              </a:solidFill>
              <a:latin typeface="Poppins"/>
              <a:ea typeface="Poppins"/>
              <a:cs typeface="Poppins"/>
              <a:sym typeface="Poppins"/>
            </a:endParaRPr>
          </a:p>
          <a:p>
            <a:pPr marL="0" lvl="0" indent="0" algn="l" rtl="0">
              <a:spcBef>
                <a:spcPts val="0"/>
              </a:spcBef>
              <a:spcAft>
                <a:spcPts val="0"/>
              </a:spcAft>
              <a:buNone/>
            </a:pPr>
            <a:endParaRPr dirty="0">
              <a:solidFill>
                <a:srgbClr val="0000FF"/>
              </a:solidFill>
              <a:latin typeface="Poppins"/>
              <a:ea typeface="Poppins"/>
              <a:cs typeface="Poppins"/>
              <a:sym typeface="Poppins"/>
            </a:endParaRPr>
          </a:p>
          <a:p>
            <a:pPr marL="0" lvl="0" indent="0" algn="l" rtl="0">
              <a:spcBef>
                <a:spcPts val="0"/>
              </a:spcBef>
              <a:spcAft>
                <a:spcPts val="0"/>
              </a:spcAft>
              <a:buNone/>
            </a:pPr>
            <a:endParaRPr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0"/>
              </a:spcAft>
              <a:buClr>
                <a:schemeClr val="dk1"/>
              </a:buClr>
              <a:buSzPts val="1100"/>
              <a:buFont typeface="Arial"/>
              <a:buNone/>
            </a:pP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I am a </a:t>
            </a:r>
            <a:r>
              <a:rPr lang="en-GB"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Counsellor</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 (</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Cown</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sel</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/or).  I help people to solve problems, talk about their feelings and to have a happy and healthy mind.</a:t>
            </a:r>
            <a:endParaRPr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1600"/>
              </a:spcAft>
              <a:buNone/>
            </a:pPr>
            <a:endParaRPr dirty="0"/>
          </a:p>
        </p:txBody>
      </p:sp>
      <p:pic>
        <p:nvPicPr>
          <p:cNvPr id="132" name="Google Shape;132;p22"/>
          <p:cNvPicPr preferRelativeResize="0"/>
          <p:nvPr/>
        </p:nvPicPr>
        <p:blipFill>
          <a:blip r:embed="rId3">
            <a:alphaModFix/>
          </a:blip>
          <a:stretch>
            <a:fillRect/>
          </a:stretch>
        </p:blipFill>
        <p:spPr>
          <a:xfrm>
            <a:off x="457200" y="1371600"/>
            <a:ext cx="3952875" cy="3057525"/>
          </a:xfrm>
          <a:prstGeom prst="rect">
            <a:avLst/>
          </a:prstGeom>
          <a:noFill/>
          <a:ln w="25400" cap="flat" cmpd="sng">
            <a:noFill/>
            <a:prstDash val="solid"/>
            <a:miter lim="8000"/>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I am not a Doctor or a Nurse...</a:t>
            </a:r>
            <a:endParaRPr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0"/>
              </a:spcAft>
              <a:buNone/>
            </a:pPr>
            <a:endParaRPr dirty="0"/>
          </a:p>
        </p:txBody>
      </p:sp>
      <p:sp>
        <p:nvSpPr>
          <p:cNvPr id="138" name="Google Shape;138;p2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0000FF"/>
              </a:solidFill>
              <a:latin typeface="Poppins"/>
              <a:ea typeface="Poppins"/>
              <a:cs typeface="Poppins"/>
              <a:sym typeface="Poppins"/>
            </a:endParaRPr>
          </a:p>
          <a:p>
            <a:pPr marL="0" lvl="0" indent="0" algn="l" rtl="0">
              <a:spcBef>
                <a:spcPts val="0"/>
              </a:spcBef>
              <a:spcAft>
                <a:spcPts val="0"/>
              </a:spcAft>
              <a:buNone/>
            </a:pPr>
            <a:endParaRPr dirty="0">
              <a:solidFill>
                <a:srgbClr val="0000FF"/>
              </a:solidFill>
              <a:latin typeface="Poppins"/>
              <a:ea typeface="Poppins"/>
              <a:cs typeface="Poppins"/>
              <a:sym typeface="Poppins"/>
            </a:endParaRPr>
          </a:p>
          <a:p>
            <a:pPr marL="0" lvl="0" indent="0" algn="l" rtl="0">
              <a:spcBef>
                <a:spcPts val="0"/>
              </a:spcBef>
              <a:spcAft>
                <a:spcPts val="0"/>
              </a:spcAft>
              <a:buNone/>
            </a:pPr>
            <a:endParaRPr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0"/>
              </a:spcAft>
              <a:buClr>
                <a:schemeClr val="dk1"/>
              </a:buClr>
              <a:buSzPts val="1100"/>
              <a:buFont typeface="Arial"/>
              <a:buNone/>
            </a:pP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I am a </a:t>
            </a:r>
            <a:r>
              <a:rPr lang="en-GB"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Social Prescriber </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Soa</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/shul Pre/</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scrigh</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bir</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  I help people not to be lonely.  I help them with things like making friends, finding a job, joining a group or learning new skills.  This helps people to be healthy and happy.</a:t>
            </a:r>
            <a:endParaRPr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1600"/>
              </a:spcAft>
              <a:buNone/>
            </a:pPr>
            <a:endParaRPr dirty="0"/>
          </a:p>
        </p:txBody>
      </p:sp>
      <p:pic>
        <p:nvPicPr>
          <p:cNvPr id="140" name="Google Shape;140;p23"/>
          <p:cNvPicPr preferRelativeResize="0"/>
          <p:nvPr/>
        </p:nvPicPr>
        <p:blipFill>
          <a:blip r:embed="rId3">
            <a:alphaModFix/>
          </a:blip>
          <a:stretch>
            <a:fillRect/>
          </a:stretch>
        </p:blipFill>
        <p:spPr>
          <a:xfrm>
            <a:off x="4832402" y="1501825"/>
            <a:ext cx="3981450" cy="3067050"/>
          </a:xfrm>
          <a:prstGeom prst="rect">
            <a:avLst/>
          </a:prstGeom>
          <a:noFill/>
          <a:ln w="25400" cap="flat" cmpd="sng">
            <a:noFill/>
            <a:prstDash val="solid"/>
            <a:miter lim="8000"/>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7575" y="96838"/>
            <a:ext cx="4767263" cy="476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7600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I am not a Doctor or a Nurse...</a:t>
            </a:r>
            <a:endParaRPr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0"/>
              </a:spcAft>
              <a:buNone/>
            </a:pPr>
            <a:endParaRPr dirty="0"/>
          </a:p>
        </p:txBody>
      </p:sp>
      <p:sp>
        <p:nvSpPr>
          <p:cNvPr id="66" name="Google Shape;66;p1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0000FF"/>
              </a:solidFill>
              <a:latin typeface="Poppins"/>
              <a:ea typeface="Poppins"/>
              <a:cs typeface="Poppins"/>
              <a:sym typeface="Poppins"/>
            </a:endParaRPr>
          </a:p>
          <a:p>
            <a:pPr marL="0" lvl="0" indent="0" algn="l" rtl="0">
              <a:spcBef>
                <a:spcPts val="0"/>
              </a:spcBef>
              <a:spcAft>
                <a:spcPts val="0"/>
              </a:spcAft>
              <a:buNone/>
            </a:pPr>
            <a:endParaRPr dirty="0">
              <a:solidFill>
                <a:srgbClr val="0000FF"/>
              </a:solidFill>
              <a:latin typeface="Poppins"/>
              <a:ea typeface="Poppins"/>
              <a:cs typeface="Poppins"/>
              <a:sym typeface="Poppins"/>
            </a:endParaRPr>
          </a:p>
          <a:p>
            <a:pPr marL="0" lvl="0" indent="0" algn="l" rtl="0">
              <a:spcBef>
                <a:spcPts val="0"/>
              </a:spcBef>
              <a:spcAft>
                <a:spcPts val="0"/>
              </a:spcAft>
              <a:buNone/>
            </a:pPr>
            <a:endParaRPr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0"/>
              </a:spcAft>
              <a:buNone/>
            </a:pPr>
            <a:endParaRPr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0"/>
              </a:spcAft>
              <a:buClr>
                <a:schemeClr val="dk1"/>
              </a:buClr>
              <a:buSzPts val="1100"/>
              <a:buFont typeface="Arial"/>
              <a:buNone/>
            </a:pP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I work in </a:t>
            </a:r>
            <a:r>
              <a:rPr lang="en-GB"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Human Resources </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(H/</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yoo</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/man Re/</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sor</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ses</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  I deal with anything to do with the people who work here.</a:t>
            </a:r>
            <a:endParaRPr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1600"/>
              </a:spcAft>
              <a:buNone/>
            </a:pPr>
            <a:endParaRPr dirty="0"/>
          </a:p>
        </p:txBody>
      </p:sp>
      <p:pic>
        <p:nvPicPr>
          <p:cNvPr id="68" name="Google Shape;68;p14"/>
          <p:cNvPicPr preferRelativeResize="0"/>
          <p:nvPr/>
        </p:nvPicPr>
        <p:blipFill>
          <a:blip r:embed="rId3">
            <a:alphaModFix/>
          </a:blip>
          <a:stretch>
            <a:fillRect/>
          </a:stretch>
        </p:blipFill>
        <p:spPr>
          <a:xfrm>
            <a:off x="5441829" y="1152475"/>
            <a:ext cx="2768721" cy="3581450"/>
          </a:xfrm>
          <a:prstGeom prst="rect">
            <a:avLst/>
          </a:prstGeom>
          <a:noFill/>
          <a:ln w="25400" cap="flat" cmpd="sng">
            <a:noFill/>
            <a:prstDash val="solid"/>
            <a:miter lim="8000"/>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396760" y="28827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I am not a Doctor or a Nurse...</a:t>
            </a:r>
            <a:endParaRPr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0"/>
              </a:spcAft>
              <a:buNone/>
            </a:pPr>
            <a:endParaRPr dirty="0"/>
          </a:p>
        </p:txBody>
      </p:sp>
      <p:sp>
        <p:nvSpPr>
          <p:cNvPr id="75" name="Google Shape;75;p1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0000FF"/>
              </a:solidFill>
              <a:latin typeface="Poppins"/>
              <a:ea typeface="Poppins"/>
              <a:cs typeface="Poppins"/>
              <a:sym typeface="Poppins"/>
            </a:endParaRPr>
          </a:p>
          <a:p>
            <a:pPr marL="0" lvl="0" indent="0" algn="l" rtl="0">
              <a:spcBef>
                <a:spcPts val="0"/>
              </a:spcBef>
              <a:spcAft>
                <a:spcPts val="0"/>
              </a:spcAft>
              <a:buNone/>
            </a:pPr>
            <a:endParaRPr dirty="0">
              <a:solidFill>
                <a:srgbClr val="0000FF"/>
              </a:solidFill>
              <a:latin typeface="Poppins"/>
              <a:ea typeface="Poppins"/>
              <a:cs typeface="Poppins"/>
              <a:sym typeface="Poppins"/>
            </a:endParaRPr>
          </a:p>
          <a:p>
            <a:pPr marL="0" lvl="0" indent="0" algn="l" rtl="0">
              <a:spcBef>
                <a:spcPts val="0"/>
              </a:spcBef>
              <a:spcAft>
                <a:spcPts val="0"/>
              </a:spcAft>
              <a:buNone/>
            </a:pPr>
            <a:endParaRPr dirty="0">
              <a:solidFill>
                <a:srgbClr val="00B050"/>
              </a:solidFill>
              <a:latin typeface="Poppins"/>
              <a:ea typeface="Poppins"/>
              <a:cs typeface="Poppins"/>
              <a:sym typeface="Poppins"/>
            </a:endParaRPr>
          </a:p>
          <a:p>
            <a:pPr marL="0" lvl="0" indent="0" algn="l" rtl="0">
              <a:spcBef>
                <a:spcPts val="0"/>
              </a:spcBef>
              <a:spcAft>
                <a:spcPts val="0"/>
              </a:spcAft>
              <a:buNone/>
            </a:pPr>
            <a:endParaRPr dirty="0">
              <a:solidFill>
                <a:srgbClr val="00B050"/>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GB" dirty="0">
                <a:solidFill>
                  <a:srgbClr val="00B050"/>
                </a:solidFill>
                <a:latin typeface="Poppins"/>
                <a:ea typeface="Poppins"/>
                <a:cs typeface="Poppins"/>
                <a:sym typeface="Poppins"/>
              </a:rPr>
              <a:t>I am an </a:t>
            </a:r>
            <a:r>
              <a:rPr lang="en-GB" b="1" dirty="0">
                <a:solidFill>
                  <a:srgbClr val="00B050"/>
                </a:solidFill>
                <a:latin typeface="Poppins"/>
                <a:ea typeface="Poppins"/>
                <a:cs typeface="Poppins"/>
                <a:sym typeface="Poppins"/>
              </a:rPr>
              <a:t>Accountant</a:t>
            </a:r>
            <a:r>
              <a:rPr lang="en-GB" dirty="0">
                <a:solidFill>
                  <a:srgbClr val="00B050"/>
                </a:solidFill>
                <a:latin typeface="Poppins"/>
                <a:ea typeface="Poppins"/>
                <a:cs typeface="Poppins"/>
                <a:sym typeface="Poppins"/>
              </a:rPr>
              <a:t> (A/</a:t>
            </a:r>
            <a:r>
              <a:rPr lang="en-GB" dirty="0" err="1">
                <a:solidFill>
                  <a:srgbClr val="00B050"/>
                </a:solidFill>
                <a:latin typeface="Poppins"/>
                <a:ea typeface="Poppins"/>
                <a:cs typeface="Poppins"/>
                <a:sym typeface="Poppins"/>
              </a:rPr>
              <a:t>kouwn</a:t>
            </a:r>
            <a:r>
              <a:rPr lang="en-GB" dirty="0">
                <a:solidFill>
                  <a:srgbClr val="00B050"/>
                </a:solidFill>
                <a:latin typeface="Poppins"/>
                <a:ea typeface="Poppins"/>
                <a:cs typeface="Poppins"/>
                <a:sym typeface="Poppins"/>
              </a:rPr>
              <a:t>/tant).  I look after the money.</a:t>
            </a:r>
            <a:endParaRPr dirty="0">
              <a:solidFill>
                <a:srgbClr val="00B050"/>
              </a:solidFill>
              <a:latin typeface="Poppins"/>
              <a:ea typeface="Poppins"/>
              <a:cs typeface="Poppins"/>
              <a:sym typeface="Poppins"/>
            </a:endParaRPr>
          </a:p>
          <a:p>
            <a:pPr marL="0" lvl="0" indent="0" algn="l" rtl="0">
              <a:spcBef>
                <a:spcPts val="0"/>
              </a:spcBef>
              <a:spcAft>
                <a:spcPts val="1600"/>
              </a:spcAft>
              <a:buNone/>
            </a:pPr>
            <a:endParaRPr dirty="0"/>
          </a:p>
        </p:txBody>
      </p:sp>
      <p:pic>
        <p:nvPicPr>
          <p:cNvPr id="76" name="Google Shape;76;p15"/>
          <p:cNvPicPr preferRelativeResize="0"/>
          <p:nvPr/>
        </p:nvPicPr>
        <p:blipFill>
          <a:blip r:embed="rId3">
            <a:alphaModFix/>
          </a:blip>
          <a:stretch>
            <a:fillRect/>
          </a:stretch>
        </p:blipFill>
        <p:spPr>
          <a:xfrm>
            <a:off x="914400" y="1143000"/>
            <a:ext cx="2838450" cy="3686175"/>
          </a:xfrm>
          <a:prstGeom prst="rect">
            <a:avLst/>
          </a:prstGeom>
          <a:noFill/>
          <a:ln w="25400" cap="flat" cmpd="sng">
            <a:noFill/>
            <a:prstDash val="solid"/>
            <a:miter lim="8000"/>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I am not a Doctor or a Nurse...</a:t>
            </a:r>
            <a:endParaRPr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0"/>
              </a:spcAft>
              <a:buNone/>
            </a:pPr>
            <a:endParaRPr dirty="0"/>
          </a:p>
        </p:txBody>
      </p:sp>
      <p:sp>
        <p:nvSpPr>
          <p:cNvPr id="83" name="Google Shape;83;p1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0000FF"/>
              </a:solidFill>
              <a:latin typeface="Poppins"/>
              <a:ea typeface="Poppins"/>
              <a:cs typeface="Poppins"/>
              <a:sym typeface="Poppins"/>
            </a:endParaRPr>
          </a:p>
          <a:p>
            <a:pPr marL="0" lvl="0" indent="0" algn="l" rtl="0">
              <a:spcBef>
                <a:spcPts val="0"/>
              </a:spcBef>
              <a:spcAft>
                <a:spcPts val="0"/>
              </a:spcAft>
              <a:buNone/>
            </a:pPr>
            <a:endParaRPr dirty="0">
              <a:solidFill>
                <a:srgbClr val="0000FF"/>
              </a:solidFill>
              <a:latin typeface="Poppins"/>
              <a:ea typeface="Poppins"/>
              <a:cs typeface="Poppins"/>
              <a:sym typeface="Poppins"/>
            </a:endParaRPr>
          </a:p>
          <a:p>
            <a:pPr marL="0" lvl="0" indent="0" algn="l" rtl="0">
              <a:spcBef>
                <a:spcPts val="0"/>
              </a:spcBef>
              <a:spcAft>
                <a:spcPts val="0"/>
              </a:spcAft>
              <a:buNone/>
            </a:pPr>
            <a:endParaRPr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0"/>
              </a:spcAft>
              <a:buClr>
                <a:schemeClr val="dk1"/>
              </a:buClr>
              <a:buSzPts val="1100"/>
              <a:buFont typeface="Arial"/>
              <a:buNone/>
            </a:pP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I am a </a:t>
            </a:r>
            <a:r>
              <a:rPr lang="en-GB"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Catering Assistant </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(Cay/</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tir</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ing</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 A/sis/tant).  I get meals ready for patients and make sure they are not worried about what they can have to eat in hospital or a care home.</a:t>
            </a:r>
            <a:endParaRPr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1600"/>
              </a:spcAft>
              <a:buNone/>
            </a:pPr>
            <a:endParaRPr dirty="0"/>
          </a:p>
        </p:txBody>
      </p:sp>
      <p:pic>
        <p:nvPicPr>
          <p:cNvPr id="84" name="Google Shape;84;p16"/>
          <p:cNvPicPr preferRelativeResize="0"/>
          <p:nvPr/>
        </p:nvPicPr>
        <p:blipFill>
          <a:blip r:embed="rId3">
            <a:alphaModFix/>
          </a:blip>
          <a:stretch>
            <a:fillRect/>
          </a:stretch>
        </p:blipFill>
        <p:spPr>
          <a:xfrm>
            <a:off x="914400" y="1219200"/>
            <a:ext cx="2713725" cy="3516500"/>
          </a:xfrm>
          <a:prstGeom prst="rect">
            <a:avLst/>
          </a:prstGeom>
          <a:noFill/>
          <a:ln w="25400" cap="flat" cmpd="sng">
            <a:noFill/>
            <a:prstDash val="solid"/>
            <a:miter lim="8000"/>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I am not a Doctor or a Nurse...</a:t>
            </a:r>
            <a:endParaRPr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0"/>
              </a:spcAft>
              <a:buNone/>
            </a:pPr>
            <a:endParaRPr dirty="0"/>
          </a:p>
        </p:txBody>
      </p:sp>
      <p:sp>
        <p:nvSpPr>
          <p:cNvPr id="90" name="Google Shape;90;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0000FF"/>
              </a:solidFill>
              <a:latin typeface="Poppins"/>
              <a:ea typeface="Poppins"/>
              <a:cs typeface="Poppins"/>
              <a:sym typeface="Poppins"/>
            </a:endParaRPr>
          </a:p>
          <a:p>
            <a:pPr marL="0" lvl="0" indent="0" algn="l" rtl="0">
              <a:spcBef>
                <a:spcPts val="0"/>
              </a:spcBef>
              <a:spcAft>
                <a:spcPts val="0"/>
              </a:spcAft>
              <a:buNone/>
            </a:pPr>
            <a:endParaRPr dirty="0">
              <a:solidFill>
                <a:srgbClr val="00B050"/>
              </a:solidFill>
              <a:latin typeface="Poppins"/>
              <a:ea typeface="Poppins"/>
              <a:cs typeface="Poppins"/>
              <a:sym typeface="Poppins"/>
            </a:endParaRPr>
          </a:p>
          <a:p>
            <a:pPr marL="0" lvl="0" indent="0" algn="l" rtl="0">
              <a:spcBef>
                <a:spcPts val="0"/>
              </a:spcBef>
              <a:spcAft>
                <a:spcPts val="0"/>
              </a:spcAft>
              <a:buNone/>
            </a:pPr>
            <a:endParaRPr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0"/>
              </a:spcAft>
              <a:buNone/>
            </a:pPr>
            <a:endParaRPr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0"/>
              </a:spcAft>
              <a:buClr>
                <a:schemeClr val="dk1"/>
              </a:buClr>
              <a:buSzPts val="1100"/>
              <a:buFont typeface="Arial"/>
              <a:buNone/>
            </a:pP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I am an </a:t>
            </a:r>
            <a:r>
              <a:rPr lang="en-GB"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IT Technician (</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Igh</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/Tee Tec/</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ni</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/shun).  I look after the computers</a:t>
            </a:r>
            <a:r>
              <a:rPr lang="en-GB" dirty="0">
                <a:solidFill>
                  <a:srgbClr val="0000FF"/>
                </a:solidFill>
                <a:latin typeface="Ebrima" panose="02000000000000000000" pitchFamily="2" charset="0"/>
                <a:ea typeface="Ebrima" panose="02000000000000000000" pitchFamily="2" charset="0"/>
                <a:cs typeface="Ebrima" panose="02000000000000000000" pitchFamily="2" charset="0"/>
                <a:sym typeface="Poppins"/>
              </a:rPr>
              <a:t>.</a:t>
            </a:r>
            <a:endParaRPr dirty="0">
              <a:solidFill>
                <a:srgbClr val="0000FF"/>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1600"/>
              </a:spcAft>
              <a:buNone/>
            </a:pPr>
            <a:endParaRPr dirty="0"/>
          </a:p>
        </p:txBody>
      </p:sp>
      <p:pic>
        <p:nvPicPr>
          <p:cNvPr id="92" name="Google Shape;92;p17"/>
          <p:cNvPicPr preferRelativeResize="0"/>
          <p:nvPr/>
        </p:nvPicPr>
        <p:blipFill>
          <a:blip r:embed="rId3">
            <a:alphaModFix/>
          </a:blip>
          <a:stretch>
            <a:fillRect/>
          </a:stretch>
        </p:blipFill>
        <p:spPr>
          <a:xfrm>
            <a:off x="5419750" y="1143000"/>
            <a:ext cx="2943200" cy="3809900"/>
          </a:xfrm>
          <a:prstGeom prst="rect">
            <a:avLst/>
          </a:prstGeom>
          <a:noFill/>
          <a:ln w="25400" cap="flat" cmpd="sng">
            <a:noFill/>
            <a:prstDash val="solid"/>
            <a:miter lim="8000"/>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I am not a Doctor or a Nurse...</a:t>
            </a:r>
            <a:endParaRPr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0"/>
              </a:spcAft>
              <a:buNone/>
            </a:pPr>
            <a:endParaRPr dirty="0"/>
          </a:p>
        </p:txBody>
      </p:sp>
      <p:sp>
        <p:nvSpPr>
          <p:cNvPr id="99" name="Google Shape;99;p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00B050"/>
              </a:solidFill>
              <a:latin typeface="Ebrima" panose="02000000000000000000" pitchFamily="2" charset="0"/>
              <a:ea typeface="Ebrima" panose="02000000000000000000" pitchFamily="2" charset="0"/>
              <a:cs typeface="Ebrima" panose="02000000000000000000" pitchFamily="2" charset="0"/>
            </a:endParaRPr>
          </a:p>
          <a:p>
            <a:pPr marL="0" lvl="0" indent="0" algn="l" rtl="0">
              <a:spcBef>
                <a:spcPts val="1600"/>
              </a:spcBef>
              <a:spcAft>
                <a:spcPts val="0"/>
              </a:spcAft>
              <a:buNone/>
            </a:pPr>
            <a:endParaRPr dirty="0">
              <a:solidFill>
                <a:srgbClr val="00B050"/>
              </a:solidFill>
              <a:latin typeface="Ebrima" panose="02000000000000000000" pitchFamily="2" charset="0"/>
              <a:ea typeface="Ebrima" panose="02000000000000000000" pitchFamily="2" charset="0"/>
              <a:cs typeface="Ebrima" panose="02000000000000000000" pitchFamily="2" charset="0"/>
            </a:endParaRPr>
          </a:p>
          <a:p>
            <a:pPr marL="0" lvl="0" indent="0" algn="l" rtl="0">
              <a:spcBef>
                <a:spcPts val="1600"/>
              </a:spcBef>
              <a:spcAft>
                <a:spcPts val="0"/>
              </a:spcAft>
              <a:buClr>
                <a:schemeClr val="dk1"/>
              </a:buClr>
              <a:buSzPts val="1100"/>
              <a:buFont typeface="Arial"/>
              <a:buNone/>
            </a:pP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I am an </a:t>
            </a:r>
            <a:r>
              <a:rPr lang="en-GB"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Estates Engineer </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(E/stay/</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ts</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 </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En</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jin</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eer</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  I look after the buildings.</a:t>
            </a:r>
            <a:endParaRPr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1600"/>
              </a:spcAft>
              <a:buNone/>
            </a:pPr>
            <a:endParaRPr dirty="0"/>
          </a:p>
        </p:txBody>
      </p:sp>
      <p:pic>
        <p:nvPicPr>
          <p:cNvPr id="100" name="Google Shape;100;p18"/>
          <p:cNvPicPr preferRelativeResize="0"/>
          <p:nvPr/>
        </p:nvPicPr>
        <p:blipFill>
          <a:blip r:embed="rId3">
            <a:alphaModFix/>
          </a:blip>
          <a:stretch>
            <a:fillRect/>
          </a:stretch>
        </p:blipFill>
        <p:spPr>
          <a:xfrm>
            <a:off x="685800" y="1152475"/>
            <a:ext cx="2940893" cy="3819575"/>
          </a:xfrm>
          <a:prstGeom prst="rect">
            <a:avLst/>
          </a:prstGeom>
          <a:noFill/>
          <a:ln w="25400" cap="flat" cmpd="sng">
            <a:noFill/>
            <a:prstDash val="solid"/>
            <a:miter lim="8000"/>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I am not a Doctor or a Nurse...</a:t>
            </a:r>
            <a:endParaRPr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0"/>
              </a:spcAft>
              <a:buNone/>
            </a:pPr>
            <a:endParaRPr dirty="0"/>
          </a:p>
        </p:txBody>
      </p:sp>
      <p:sp>
        <p:nvSpPr>
          <p:cNvPr id="106" name="Google Shape;106;p1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0000FF"/>
              </a:solidFill>
              <a:latin typeface="Poppins"/>
              <a:ea typeface="Poppins"/>
              <a:cs typeface="Poppins"/>
              <a:sym typeface="Poppins"/>
            </a:endParaRPr>
          </a:p>
          <a:p>
            <a:pPr marL="0" lvl="0" indent="0" algn="l" rtl="0">
              <a:spcBef>
                <a:spcPts val="0"/>
              </a:spcBef>
              <a:spcAft>
                <a:spcPts val="0"/>
              </a:spcAft>
              <a:buNone/>
            </a:pPr>
            <a:endParaRPr dirty="0">
              <a:solidFill>
                <a:srgbClr val="0000FF"/>
              </a:solidFill>
              <a:latin typeface="Poppins"/>
              <a:ea typeface="Poppins"/>
              <a:cs typeface="Poppins"/>
              <a:sym typeface="Poppins"/>
            </a:endParaRPr>
          </a:p>
          <a:p>
            <a:pPr marL="0" lvl="0" indent="0" algn="l" rtl="0">
              <a:spcBef>
                <a:spcPts val="0"/>
              </a:spcBef>
              <a:spcAft>
                <a:spcPts val="0"/>
              </a:spcAft>
              <a:buNone/>
            </a:pPr>
            <a:endParaRPr dirty="0">
              <a:solidFill>
                <a:srgbClr val="0000FF"/>
              </a:solidFill>
              <a:latin typeface="Poppins"/>
              <a:ea typeface="Poppins"/>
              <a:cs typeface="Poppins"/>
              <a:sym typeface="Poppins"/>
            </a:endParaRPr>
          </a:p>
          <a:p>
            <a:pPr marL="0" lvl="0" indent="0" algn="l" rtl="0">
              <a:spcBef>
                <a:spcPts val="0"/>
              </a:spcBef>
              <a:spcAft>
                <a:spcPts val="0"/>
              </a:spcAft>
              <a:buNone/>
            </a:pPr>
            <a:endParaRPr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0"/>
              </a:spcAft>
              <a:buClr>
                <a:schemeClr val="dk1"/>
              </a:buClr>
              <a:buSzPts val="1100"/>
              <a:buFont typeface="Arial"/>
              <a:buNone/>
            </a:pP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I am a </a:t>
            </a:r>
            <a:r>
              <a:rPr lang="en-GB"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Social</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 </a:t>
            </a:r>
            <a:r>
              <a:rPr lang="en-GB"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Worker</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 (</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Soa</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/shul </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Wir</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kir</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  I protect children and adults from harm and help improve independence and wellbeing.</a:t>
            </a:r>
            <a:endParaRPr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1600"/>
              </a:spcAft>
              <a:buNone/>
            </a:pPr>
            <a:endParaRPr dirty="0"/>
          </a:p>
        </p:txBody>
      </p:sp>
      <p:pic>
        <p:nvPicPr>
          <p:cNvPr id="108" name="Google Shape;108;p19"/>
          <p:cNvPicPr preferRelativeResize="0"/>
          <p:nvPr/>
        </p:nvPicPr>
        <p:blipFill>
          <a:blip r:embed="rId3">
            <a:alphaModFix/>
          </a:blip>
          <a:stretch>
            <a:fillRect/>
          </a:stretch>
        </p:blipFill>
        <p:spPr>
          <a:xfrm>
            <a:off x="5486400" y="1143000"/>
            <a:ext cx="2741650" cy="3560800"/>
          </a:xfrm>
          <a:prstGeom prst="rect">
            <a:avLst/>
          </a:prstGeom>
          <a:noFill/>
          <a:ln w="25400" cap="flat" cmpd="sng">
            <a:noFill/>
            <a:prstDash val="solid"/>
            <a:miter lim="8000"/>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I am not a Doctor or a Nurse...</a:t>
            </a:r>
            <a:endParaRPr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0"/>
              </a:spcAft>
              <a:buNone/>
            </a:pPr>
            <a:endParaRPr dirty="0"/>
          </a:p>
        </p:txBody>
      </p:sp>
      <p:sp>
        <p:nvSpPr>
          <p:cNvPr id="115" name="Google Shape;115;p2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0000FF"/>
              </a:solidFill>
              <a:latin typeface="Poppins"/>
              <a:ea typeface="Poppins"/>
              <a:cs typeface="Poppins"/>
              <a:sym typeface="Poppins"/>
            </a:endParaRPr>
          </a:p>
          <a:p>
            <a:pPr marL="0" lvl="0" indent="0" algn="l" rtl="0">
              <a:spcBef>
                <a:spcPts val="0"/>
              </a:spcBef>
              <a:spcAft>
                <a:spcPts val="0"/>
              </a:spcAft>
              <a:buNone/>
            </a:pPr>
            <a:endParaRPr dirty="0">
              <a:solidFill>
                <a:srgbClr val="0000FF"/>
              </a:solidFill>
              <a:latin typeface="Poppins"/>
              <a:ea typeface="Poppins"/>
              <a:cs typeface="Poppins"/>
              <a:sym typeface="Poppins"/>
            </a:endParaRPr>
          </a:p>
          <a:p>
            <a:pPr marL="0" lvl="0" indent="0" algn="l" rtl="0">
              <a:spcBef>
                <a:spcPts val="0"/>
              </a:spcBef>
              <a:spcAft>
                <a:spcPts val="0"/>
              </a:spcAft>
              <a:buNone/>
            </a:pPr>
            <a:endParaRPr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0"/>
              </a:spcAft>
              <a:buClr>
                <a:schemeClr val="dk1"/>
              </a:buClr>
              <a:buSzPts val="1100"/>
              <a:buFont typeface="Arial"/>
              <a:buNone/>
            </a:pP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I am a </a:t>
            </a:r>
            <a:r>
              <a:rPr lang="en-GB"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Housing</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 </a:t>
            </a:r>
            <a:r>
              <a:rPr lang="en-GB"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Support</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 </a:t>
            </a:r>
            <a:r>
              <a:rPr lang="en-GB"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Officer</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 (How/sing </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Su</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/port O/fi/sir).  I help people to find and keep somewhere to live and be safe and secure.</a:t>
            </a:r>
            <a:endParaRPr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1600"/>
              </a:spcAft>
              <a:buNone/>
            </a:pPr>
            <a:endParaRPr dirty="0"/>
          </a:p>
        </p:txBody>
      </p:sp>
      <p:pic>
        <p:nvPicPr>
          <p:cNvPr id="116" name="Google Shape;116;p20"/>
          <p:cNvPicPr preferRelativeResize="0"/>
          <p:nvPr/>
        </p:nvPicPr>
        <p:blipFill>
          <a:blip r:embed="rId3">
            <a:alphaModFix/>
          </a:blip>
          <a:stretch>
            <a:fillRect/>
          </a:stretch>
        </p:blipFill>
        <p:spPr>
          <a:xfrm>
            <a:off x="311700" y="1219200"/>
            <a:ext cx="4321494" cy="3349675"/>
          </a:xfrm>
          <a:prstGeom prst="rect">
            <a:avLst/>
          </a:prstGeom>
          <a:noFill/>
          <a:ln w="25400" cap="flat" cmpd="sng">
            <a:noFill/>
            <a:prstDash val="solid"/>
            <a:miter lim="8000"/>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I am not a Doctor or a Nurse...</a:t>
            </a:r>
            <a:endParaRPr sz="3000"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0"/>
              </a:spcAft>
              <a:buNone/>
            </a:pPr>
            <a:endParaRPr dirty="0"/>
          </a:p>
        </p:txBody>
      </p:sp>
      <p:sp>
        <p:nvSpPr>
          <p:cNvPr id="122" name="Google Shape;122;p21"/>
          <p:cNvSpPr txBox="1">
            <a:spLocks noGrp="1"/>
          </p:cNvSpPr>
          <p:nvPr>
            <p:ph type="body" idx="1"/>
          </p:nvPr>
        </p:nvSpPr>
        <p:spPr>
          <a:xfrm>
            <a:off x="370278" y="1219200"/>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0000FF"/>
              </a:solidFill>
              <a:latin typeface="Poppins"/>
              <a:ea typeface="Poppins"/>
              <a:cs typeface="Poppins"/>
              <a:sym typeface="Poppins"/>
            </a:endParaRPr>
          </a:p>
          <a:p>
            <a:pPr marL="0" lvl="0" indent="0" algn="l" rtl="0">
              <a:spcBef>
                <a:spcPts val="0"/>
              </a:spcBef>
              <a:spcAft>
                <a:spcPts val="0"/>
              </a:spcAft>
              <a:buNone/>
            </a:pPr>
            <a:endParaRPr dirty="0">
              <a:solidFill>
                <a:srgbClr val="0000FF"/>
              </a:solidFill>
              <a:latin typeface="Poppins"/>
              <a:ea typeface="Poppins"/>
              <a:cs typeface="Poppins"/>
              <a:sym typeface="Poppins"/>
            </a:endParaRPr>
          </a:p>
          <a:p>
            <a:pPr marL="0" lvl="0" indent="0" algn="l" rtl="0">
              <a:spcBef>
                <a:spcPts val="0"/>
              </a:spcBef>
              <a:spcAft>
                <a:spcPts val="0"/>
              </a:spcAft>
              <a:buNone/>
            </a:pPr>
            <a:endParaRPr dirty="0">
              <a:solidFill>
                <a:srgbClr val="00B050"/>
              </a:solidFill>
              <a:latin typeface="Ebrima" panose="02000000000000000000" pitchFamily="2" charset="0"/>
              <a:ea typeface="Ebrima" panose="02000000000000000000" pitchFamily="2" charset="0"/>
              <a:cs typeface="Ebrima" panose="02000000000000000000" pitchFamily="2" charset="0"/>
              <a:sym typeface="Poppins"/>
            </a:endParaRPr>
          </a:p>
          <a:p>
            <a:pPr marL="0" lvl="0" indent="0" algn="l" rtl="0">
              <a:spcBef>
                <a:spcPts val="0"/>
              </a:spcBef>
              <a:spcAft>
                <a:spcPts val="0"/>
              </a:spcAft>
              <a:buClr>
                <a:schemeClr val="dk1"/>
              </a:buClr>
              <a:buSzPts val="1100"/>
              <a:buFont typeface="Arial"/>
              <a:buNone/>
            </a:pP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I am an </a:t>
            </a:r>
            <a:r>
              <a:rPr lang="en-GB" b="1"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Occupational Therapist </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Oc</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yoo</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/pay/shun/al The/</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ra</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a:t>
            </a:r>
            <a:r>
              <a:rPr lang="en-GB" dirty="0" err="1">
                <a:solidFill>
                  <a:srgbClr val="00B050"/>
                </a:solidFill>
                <a:latin typeface="Ebrima" panose="02000000000000000000" pitchFamily="2" charset="0"/>
                <a:ea typeface="Ebrima" panose="02000000000000000000" pitchFamily="2" charset="0"/>
                <a:cs typeface="Ebrima" panose="02000000000000000000" pitchFamily="2" charset="0"/>
                <a:sym typeface="Poppins"/>
              </a:rPr>
              <a:t>pist</a:t>
            </a:r>
            <a:r>
              <a:rPr lang="en-GB" dirty="0">
                <a:solidFill>
                  <a:srgbClr val="00B050"/>
                </a:solidFill>
                <a:latin typeface="Ebrima" panose="02000000000000000000" pitchFamily="2" charset="0"/>
                <a:ea typeface="Ebrima" panose="02000000000000000000" pitchFamily="2" charset="0"/>
                <a:cs typeface="Ebrima" panose="02000000000000000000" pitchFamily="2" charset="0"/>
                <a:sym typeface="Poppins"/>
              </a:rPr>
              <a:t>).  I help people to do day-to-day tasks better if they are disabled, injured or poorly.  With my help and lots of practice they will be able to do more for themselves and need less help from their family or Care Workers</a:t>
            </a:r>
            <a:r>
              <a:rPr lang="en-GB" dirty="0">
                <a:solidFill>
                  <a:srgbClr val="0000FF"/>
                </a:solidFill>
                <a:latin typeface="Poppins"/>
                <a:ea typeface="Poppins"/>
                <a:cs typeface="Poppins"/>
                <a:sym typeface="Poppins"/>
              </a:rPr>
              <a:t>.</a:t>
            </a:r>
            <a:endParaRPr dirty="0">
              <a:solidFill>
                <a:srgbClr val="0000FF"/>
              </a:solidFill>
              <a:latin typeface="Poppins"/>
              <a:ea typeface="Poppins"/>
              <a:cs typeface="Poppins"/>
              <a:sym typeface="Poppins"/>
            </a:endParaRPr>
          </a:p>
          <a:p>
            <a:pPr marL="0" lvl="0" indent="0" algn="l" rtl="0">
              <a:spcBef>
                <a:spcPts val="0"/>
              </a:spcBef>
              <a:spcAft>
                <a:spcPts val="1600"/>
              </a:spcAft>
              <a:buNone/>
            </a:pPr>
            <a:endParaRPr dirty="0"/>
          </a:p>
        </p:txBody>
      </p:sp>
      <p:pic>
        <p:nvPicPr>
          <p:cNvPr id="124" name="Google Shape;124;p21"/>
          <p:cNvPicPr preferRelativeResize="0"/>
          <p:nvPr/>
        </p:nvPicPr>
        <p:blipFill>
          <a:blip r:embed="rId3">
            <a:alphaModFix/>
          </a:blip>
          <a:stretch>
            <a:fillRect/>
          </a:stretch>
        </p:blipFill>
        <p:spPr>
          <a:xfrm>
            <a:off x="5311075" y="1219200"/>
            <a:ext cx="2813750" cy="3636225"/>
          </a:xfrm>
          <a:prstGeom prst="rect">
            <a:avLst/>
          </a:prstGeom>
          <a:noFill/>
          <a:ln w="25400" cap="flat" cmpd="sng">
            <a:noFill/>
            <a:prstDash val="solid"/>
            <a:miter lim="8000"/>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38B8F3D245AF45A133D13DE15F75D6" ma:contentTypeVersion="16" ma:contentTypeDescription="Create a new document." ma:contentTypeScope="" ma:versionID="037661297038bf34e7637c125a98df1a">
  <xsd:schema xmlns:xsd="http://www.w3.org/2001/XMLSchema" xmlns:xs="http://www.w3.org/2001/XMLSchema" xmlns:p="http://schemas.microsoft.com/office/2006/metadata/properties" xmlns:ns2="ce2b782d-14c3-4f45-a238-952a41817147" xmlns:ns3="c6604364-c369-4157-9376-3e4e2403a504" targetNamespace="http://schemas.microsoft.com/office/2006/metadata/properties" ma:root="true" ma:fieldsID="0154d84d663a219955bb0d9e19f4e631" ns2:_="" ns3:_="">
    <xsd:import namespace="ce2b782d-14c3-4f45-a238-952a41817147"/>
    <xsd:import namespace="c6604364-c369-4157-9376-3e4e2403a50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2b782d-14c3-4f45-a238-952a418171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70d07e0-1c85-4805-beb2-97fb98971d6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604364-c369-4157-9376-3e4e2403a50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8e95b319-731c-43d5-9ccc-1f9ebe9e2cb9}" ma:internalName="TaxCatchAll" ma:showField="CatchAllData" ma:web="c6604364-c369-4157-9376-3e4e2403a50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e2b782d-14c3-4f45-a238-952a41817147">
      <Terms xmlns="http://schemas.microsoft.com/office/infopath/2007/PartnerControls"/>
    </lcf76f155ced4ddcb4097134ff3c332f>
    <SharedWithUsers xmlns="c6604364-c369-4157-9376-3e4e2403a504">
      <UserInfo>
        <DisplayName/>
        <AccountId xsi:nil="true"/>
        <AccountType/>
      </UserInfo>
    </SharedWithUsers>
    <TaxCatchAll xmlns="c6604364-c369-4157-9376-3e4e2403a504" xsi:nil="true"/>
  </documentManagement>
</p:properties>
</file>

<file path=customXml/itemProps1.xml><?xml version="1.0" encoding="utf-8"?>
<ds:datastoreItem xmlns:ds="http://schemas.openxmlformats.org/officeDocument/2006/customXml" ds:itemID="{0E30094E-A9EC-4AE0-9ECA-71C338A08204}"/>
</file>

<file path=customXml/itemProps2.xml><?xml version="1.0" encoding="utf-8"?>
<ds:datastoreItem xmlns:ds="http://schemas.openxmlformats.org/officeDocument/2006/customXml" ds:itemID="{203BEED1-EB5E-48DE-BC35-61D83C8D4552}"/>
</file>

<file path=customXml/itemProps3.xml><?xml version="1.0" encoding="utf-8"?>
<ds:datastoreItem xmlns:ds="http://schemas.openxmlformats.org/officeDocument/2006/customXml" ds:itemID="{F46C14A1-ACDA-4F78-ACD5-D75265021EDC}"/>
</file>

<file path=docProps/app.xml><?xml version="1.0" encoding="utf-8"?>
<Properties xmlns="http://schemas.openxmlformats.org/officeDocument/2006/extended-properties" xmlns:vt="http://schemas.openxmlformats.org/officeDocument/2006/docPropsVTypes">
  <TotalTime>11</TotalTime>
  <Words>379</Words>
  <Application>Microsoft Office PowerPoint</Application>
  <PresentationFormat>On-screen Show (16:9)</PresentationFormat>
  <Paragraphs>56</Paragraphs>
  <Slides>12</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Ebrima</vt:lpstr>
      <vt:lpstr>Poppins</vt:lpstr>
      <vt:lpstr>Simple Light</vt:lpstr>
      <vt:lpstr>I Am Not a Doctor or a Nurse… Part 2 </vt:lpstr>
      <vt:lpstr>I am not a Doctor or a Nurse... </vt:lpstr>
      <vt:lpstr>I am not a Doctor or a Nurse... </vt:lpstr>
      <vt:lpstr>I am not a Doctor or a Nurse... </vt:lpstr>
      <vt:lpstr>I am not a Doctor or a Nurse... </vt:lpstr>
      <vt:lpstr>I am not a Doctor or a Nurse... </vt:lpstr>
      <vt:lpstr>I am not a Doctor or a Nurse... </vt:lpstr>
      <vt:lpstr>I am not a Doctor or a Nurse... </vt:lpstr>
      <vt:lpstr>I am not a Doctor or a Nurse... </vt:lpstr>
      <vt:lpstr>I am not a Doctor or a Nurse... </vt:lpstr>
      <vt:lpstr>I am not a Doctor or a Nurse...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Am Not a Doctor or a Nurse… Part 2</dc:title>
  <dc:creator>Hartley, Hayley (Learning and Development)</dc:creator>
  <cp:lastModifiedBy>Taylor, Callum (SYREC Marketing and Communications)</cp:lastModifiedBy>
  <cp:revision>4</cp:revision>
  <dcterms:modified xsi:type="dcterms:W3CDTF">2021-11-26T15:51:22Z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0x0101007038B8F3D245AF45A133D13DE15F75D6</vt:lpwstr>
  </property>
  <property fmtid="{D5CDD505-2E9C-101B-9397-08002B2CF9AE}" pid="3" name="Order">
    <vt:r8>314900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MediaServiceImageTags">
    <vt:lpwstr/>
  </property>
</Properties>
</file>